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88641"/>
            <a:ext cx="6912768" cy="122413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Совещание </a:t>
            </a:r>
            <a:r>
              <a:rPr lang="ru-RU" b="1" dirty="0" smtClean="0"/>
              <a:t>как форма делового </a:t>
            </a:r>
            <a:r>
              <a:rPr lang="ru-RU" b="1" dirty="0" smtClean="0"/>
              <a:t>общения</a:t>
            </a:r>
            <a:endParaRPr lang="en-US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412776"/>
            <a:ext cx="8640960" cy="4896544"/>
          </a:xfrm>
        </p:spPr>
        <p:txBody>
          <a:bodyPr>
            <a:noAutofit/>
          </a:bodyPr>
          <a:lstStyle/>
          <a:p>
            <a:pPr algn="just"/>
            <a:r>
              <a:rPr lang="ru-RU" sz="2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Деловое </a:t>
            </a:r>
            <a:r>
              <a:rPr lang="ru-RU" sz="2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совещание – это общепринятая форма делового общения по обсуждению производственных вопросов и проблем, требующих коллективного осмысления и решения</a:t>
            </a:r>
            <a:r>
              <a:rPr lang="ru-RU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3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Коммуникантами</a:t>
            </a:r>
            <a:r>
              <a:rPr lang="ru-RU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этой ситуации становятся коммуникативный лидер (например, руководитель подразделения, отдела или один из ведущих сотрудников, которому поручено подготовить и провести совещание) и участники совещания, как правило, специалисты, в чье компетенции находится данная проблема, или те, кому придется ее решать</a:t>
            </a:r>
            <a:r>
              <a:rPr lang="ru-RU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Типы совещаний: </a:t>
            </a:r>
            <a:r>
              <a:rPr lang="ru-RU" sz="23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совещания по планированию; совещания по мотивации труда; совещания по внутрифирменной организации; совещания по контролю за деятельностью работников; совещания, специфические для фирмы.</a:t>
            </a:r>
            <a:endParaRPr lang="en-US" sz="23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64096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/>
              <a:t>Подготовка совещания</a:t>
            </a:r>
            <a:endParaRPr lang="ru-RU" sz="3600" dirty="0" smtClean="0"/>
          </a:p>
          <a:p>
            <a:pPr algn="just"/>
            <a:r>
              <a:rPr lang="ru-RU" sz="3600" b="1" dirty="0" smtClean="0"/>
              <a:t> </a:t>
            </a:r>
            <a:r>
              <a:rPr lang="ru-RU" sz="3600" b="1" dirty="0" smtClean="0">
                <a:solidFill>
                  <a:srgbClr val="FF0000"/>
                </a:solidFill>
              </a:rPr>
              <a:t>Цель совещания </a:t>
            </a:r>
            <a:r>
              <a:rPr lang="ru-RU" sz="3600" b="1" dirty="0" smtClean="0"/>
              <a:t>– это описание ожидаемого результата, нужного типа решения, желательного итога работы.</a:t>
            </a:r>
            <a:r>
              <a:rPr lang="ru-RU" sz="3600" dirty="0" smtClean="0"/>
              <a:t> Чем более точно и в нужном направлении сформулирован предмет обсуждения, тем больше шансов получить нужный результат. </a:t>
            </a:r>
            <a:r>
              <a:rPr lang="ru-RU" sz="3600" b="1" i="1" dirty="0" smtClean="0"/>
              <a:t>Очень важно выносить на совещание лишь те темы, которые не удается решить отдельным специалистам в рабочем порядке.</a:t>
            </a:r>
            <a:endParaRPr lang="ru-RU" sz="3600" b="1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64096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Повестка дня</a:t>
            </a:r>
            <a:r>
              <a:rPr lang="ru-RU" sz="2400" b="1" dirty="0" smtClean="0"/>
              <a:t> – это, как правило, письменный документ, получаемый участниками совещания заранее и содержащий следующую информацию:</a:t>
            </a:r>
          </a:p>
          <a:p>
            <a:r>
              <a:rPr lang="ru-RU" sz="2400" b="1" dirty="0" smtClean="0"/>
              <a:t>·        тема совещания;</a:t>
            </a:r>
          </a:p>
          <a:p>
            <a:r>
              <a:rPr lang="ru-RU" sz="2400" b="1" dirty="0" smtClean="0"/>
              <a:t>·        цель совещания;</a:t>
            </a:r>
          </a:p>
          <a:p>
            <a:r>
              <a:rPr lang="ru-RU" sz="2400" b="1" dirty="0" smtClean="0"/>
              <a:t>·        перечень обсуждаемых вопросов;</a:t>
            </a:r>
          </a:p>
          <a:p>
            <a:r>
              <a:rPr lang="ru-RU" sz="2400" b="1" dirty="0" smtClean="0"/>
              <a:t>·        время начала и окончания совещания;</a:t>
            </a:r>
          </a:p>
          <a:p>
            <a:r>
              <a:rPr lang="ru-RU" sz="2400" b="1" dirty="0" smtClean="0"/>
              <a:t>·        место, где оно будет проходить;</a:t>
            </a:r>
          </a:p>
          <a:p>
            <a:r>
              <a:rPr lang="ru-RU" sz="2400" b="1" dirty="0" smtClean="0"/>
              <a:t>·        фамилии и должности докладчиков;</a:t>
            </a:r>
          </a:p>
          <a:p>
            <a:r>
              <a:rPr lang="ru-RU" sz="2400" b="1" dirty="0" smtClean="0"/>
              <a:t>·        время, отведенное на каждый вопрос;</a:t>
            </a:r>
          </a:p>
          <a:p>
            <a:r>
              <a:rPr lang="ru-RU" sz="2400" b="1" dirty="0" smtClean="0"/>
              <a:t>·        место, где можно ознакомиться с материалами по </a:t>
            </a:r>
            <a:r>
              <a:rPr lang="ru-RU" sz="2400" b="1" dirty="0" smtClean="0"/>
              <a:t>  </a:t>
            </a:r>
          </a:p>
          <a:p>
            <a:r>
              <a:rPr lang="ru-RU" sz="2400" b="1" dirty="0" smtClean="0"/>
              <a:t>         каждому </a:t>
            </a:r>
            <a:r>
              <a:rPr lang="ru-RU" sz="2400" b="1" dirty="0" smtClean="0"/>
              <a:t>вопросу.</a:t>
            </a:r>
          </a:p>
          <a:p>
            <a:pPr algn="just"/>
            <a:r>
              <a:rPr lang="ru-RU" sz="2400" b="1" dirty="0" smtClean="0"/>
              <a:t>Когда участники совещания информированы заранее о предмете обсуждения, тогда они могут не только предварительно ознакомиться с материалами, но и продумать конструктивные предложения по решению проблем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424936" cy="6638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b="1" dirty="0" smtClean="0">
                <a:solidFill>
                  <a:srgbClr val="FF0000"/>
                </a:solidFill>
              </a:rPr>
              <a:t>Время проведения</a:t>
            </a:r>
            <a:r>
              <a:rPr lang="ru-RU" sz="2600" b="1" dirty="0" smtClean="0"/>
              <a:t>. </a:t>
            </a:r>
            <a:r>
              <a:rPr lang="ru-RU" sz="2600" dirty="0" smtClean="0"/>
              <a:t>Целесообразно проводить деловые совещания в определенный день недели (за исключением внеплановых, экстренных заседаний), желательно в конце рабочего дня или во второй его половине.</a:t>
            </a:r>
          </a:p>
          <a:p>
            <a:pPr algn="just"/>
            <a:r>
              <a:rPr lang="ru-RU" sz="2600" b="1" dirty="0" smtClean="0">
                <a:solidFill>
                  <a:srgbClr val="FF0000"/>
                </a:solidFill>
              </a:rPr>
              <a:t>Число участников</a:t>
            </a:r>
            <a:r>
              <a:rPr lang="ru-RU" sz="2600" b="1" dirty="0" smtClean="0"/>
              <a:t>. </a:t>
            </a:r>
            <a:r>
              <a:rPr lang="ru-RU" sz="2600" dirty="0" smtClean="0"/>
              <a:t>Оптимальное число участников 6-7 человек. Не надо приглашать на совещание всех, а только тех, в чьей компетентности находится обсуждаемая проблема и кто способен решить вопрос. Увеличение числа приглашенных резко снижает средний коэффициент участия присутствующих, удлиняя совещания.</a:t>
            </a:r>
          </a:p>
          <a:p>
            <a:pPr algn="just"/>
            <a:r>
              <a:rPr lang="ru-RU" sz="2600" dirty="0" smtClean="0"/>
              <a:t>Кроме того, следует разрешить уход с совещания тех работников, чей вопрос уже обсужден, и приходить специалистам не на все совещания, а только на момент обсуждения его </a:t>
            </a:r>
            <a:r>
              <a:rPr lang="ru-RU" sz="2600" dirty="0" smtClean="0"/>
              <a:t>проблемы.</a:t>
            </a:r>
            <a:endParaRPr lang="ru-RU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49694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Лучше, </a:t>
            </a:r>
            <a:r>
              <a:rPr lang="ru-RU" sz="2600" i="1" dirty="0" smtClean="0">
                <a:latin typeface="Times New Roman" pitchFamily="18" charset="0"/>
                <a:cs typeface="Times New Roman" pitchFamily="18" charset="0"/>
              </a:rPr>
              <a:t>если руководитель делегирует полномочия вести совещание тем специалистам, кто наиболее компетентен в обсуждаемой проблеме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600" i="1" dirty="0" smtClean="0">
                <a:latin typeface="Times New Roman" pitchFamily="18" charset="0"/>
                <a:cs typeface="Times New Roman" pitchFamily="18" charset="0"/>
              </a:rPr>
              <a:t>Во-первых</a:t>
            </a:r>
            <a:r>
              <a:rPr lang="ru-RU" sz="2600" i="1" dirty="0" smtClean="0">
                <a:latin typeface="Times New Roman" pitchFamily="18" charset="0"/>
                <a:cs typeface="Times New Roman" pitchFamily="18" charset="0"/>
              </a:rPr>
              <a:t>, это способствует повышению ответственности за принимаемые решения у разных работников, а во-вторых, повышает активность участников по генерированию идей или конструктивных предложений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 Как говорил Геродот, чтобы найти правильное решение, нужно знать, какие еще имеются.</a:t>
            </a:r>
          </a:p>
          <a:p>
            <a:pPr algn="just"/>
            <a:r>
              <a:rPr lang="ru-RU" sz="2600" b="1" i="1" dirty="0" smtClean="0">
                <a:latin typeface="Times New Roman" pitchFamily="18" charset="0"/>
                <a:cs typeface="Times New Roman" pitchFamily="18" charset="0"/>
              </a:rPr>
              <a:t>Замечено, что когда совещание ведет первый руководитель, да еще в авторитарном стиле, то участники такого совещания стараются «не высовываться», думают не столько о проблеме, сколько о самосохранении и зачастую «одобряют» решение, предложенное руководителем, даже не считая его эффективным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28092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Организация пространственной среды. </a:t>
            </a:r>
            <a:r>
              <a:rPr lang="ru-RU" sz="2400" dirty="0" smtClean="0"/>
              <a:t>Рекомендуется рассаживать участников таким образом, чтобы люди видели глаза, лицо, мимику, жесты друг друга. Это способствует наилучшему восприятию информации. Но необходимо позаботиться о совместимости персонала.</a:t>
            </a:r>
          </a:p>
          <a:p>
            <a:pPr algn="just"/>
            <a:r>
              <a:rPr lang="ru-RU" sz="2400" dirty="0" smtClean="0"/>
              <a:t>Установлено, что при прочих равных условиях чаще начинают конфликтовать люди, сидящие друг против друга, и реже – те, которые сидят рядом. Не привлекая внимания к этому, надо посадить участников так, чтобы не оказались напротив друг друга те, кто может сорваться и помешать совещанию.</a:t>
            </a:r>
          </a:p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Кто есть кто на ваших совещаниях?</a:t>
            </a:r>
          </a:p>
          <a:p>
            <a:pPr algn="just"/>
            <a:r>
              <a:rPr lang="ru-RU" sz="2400" dirty="0" smtClean="0"/>
              <a:t>Руководить совещанием легче, когда знаешь типологию людей, участвующих в нем. Так, Марк </a:t>
            </a:r>
            <a:r>
              <a:rPr lang="ru-RU" sz="2400" dirty="0" err="1" smtClean="0"/>
              <a:t>МакКормак</a:t>
            </a:r>
            <a:r>
              <a:rPr lang="ru-RU" sz="2400" dirty="0" smtClean="0"/>
              <a:t> в книге «Секреты бизнеса для всех» предлагает обратить внимание </a:t>
            </a:r>
            <a:r>
              <a:rPr lang="ru-RU" sz="2400" b="1" dirty="0" smtClean="0">
                <a:solidFill>
                  <a:srgbClr val="FF0000"/>
                </a:solidFill>
              </a:rPr>
              <a:t>на типы участников совещания</a:t>
            </a:r>
            <a:r>
              <a:rPr lang="ru-RU" sz="2400" dirty="0" smtClean="0"/>
              <a:t>, за которыми нужно наблюдать в процессе его </a:t>
            </a:r>
            <a:r>
              <a:rPr lang="ru-RU" sz="2400" dirty="0" smtClean="0"/>
              <a:t>проведения.</a:t>
            </a:r>
            <a:endParaRPr lang="ru-RU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56895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rgbClr val="FF0000"/>
                </a:solidFill>
              </a:rPr>
              <a:t>«Говорящие начистоту»</a:t>
            </a:r>
            <a:endParaRPr lang="ru-RU" sz="2600" dirty="0" smtClean="0">
              <a:solidFill>
                <a:srgbClr val="FF0000"/>
              </a:solidFill>
            </a:endParaRPr>
          </a:p>
          <a:p>
            <a:pPr algn="just"/>
            <a:r>
              <a:rPr lang="ru-RU" sz="2600" dirty="0" smtClean="0"/>
              <a:t>Это люди, которые всегда честно высказывают свое мнение. Они не хитрят, у них нет задних мыслей. Это ценные участники любого совещания. Но их необходимо защищать, так как они могут не столько положить конец спорам, сколько породить новые.</a:t>
            </a:r>
          </a:p>
          <a:p>
            <a:r>
              <a:rPr lang="ru-RU" sz="2600" b="1" dirty="0" smtClean="0">
                <a:solidFill>
                  <a:srgbClr val="FF0000"/>
                </a:solidFill>
              </a:rPr>
              <a:t>«Мученики»</a:t>
            </a:r>
          </a:p>
          <a:p>
            <a:pPr algn="just"/>
            <a:r>
              <a:rPr lang="ru-RU" sz="2600" dirty="0" smtClean="0"/>
              <a:t>Они хорошо разряжают обстановку и быстро берут на себя ответственность, когда что-то пошло не так. Опасность в том, что они берут на себя вину чересчур быстро, возможно прежде, чем вы сумеете докопаться, кто и что стоит у истоков случившегося.</a:t>
            </a:r>
          </a:p>
          <a:p>
            <a:r>
              <a:rPr lang="ru-RU" sz="2600" b="1" dirty="0" smtClean="0">
                <a:solidFill>
                  <a:srgbClr val="FF0000"/>
                </a:solidFill>
              </a:rPr>
              <a:t>«Каменные лица»</a:t>
            </a:r>
            <a:endParaRPr lang="ru-RU" sz="2600" dirty="0" smtClean="0">
              <a:solidFill>
                <a:srgbClr val="FF0000"/>
              </a:solidFill>
            </a:endParaRPr>
          </a:p>
          <a:p>
            <a:pPr algn="just"/>
            <a:r>
              <a:rPr lang="ru-RU" sz="2600" dirty="0" smtClean="0"/>
              <a:t>Эти держат свои мысли при себе. Вам постоянно приходится гадать, какую игру эти люди ведут и на чьей они стороне</a:t>
            </a:r>
            <a:r>
              <a:rPr lang="ru-RU" sz="2600" dirty="0" smtClean="0"/>
              <a:t>.</a:t>
            </a:r>
            <a:endParaRPr lang="ru-RU" sz="26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35292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«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Заводилы»</a:t>
            </a:r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Они усвоили поразительную силу слов: «Вы правы. Я никогда не думал об этом». Это хорошие участники совещания.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«Ораторы»</a:t>
            </a:r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Проникновение в суть вещей подменяется у них эмоциями и краснобайством. Создается впечатление, что они из кожи вон лезут, чтобы убедить в первую очередь самих себя, а не вас. Обращайтесь с ними осторожно – или лучше не обращайте на них внимания.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«Адвокаты дьявола»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них все спорно. Хорошо то, что они часто докапываются до правды. Плохо то, что они отнимают чересчур много времени и наносят слишком много ран. На совещание следует приглашать не более одного из них.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«Разрушители»</a:t>
            </a:r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Слова не могут произнести, чтобы не погубить чью-то идею, чей-то проект или чье-то самолюбие.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496944" cy="6928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«Любители расслабиться»  </a:t>
            </a:r>
            <a:endParaRPr lang="ru-RU" sz="2400" dirty="0" smtClean="0">
              <a:solidFill>
                <a:srgbClr val="FF0000"/>
              </a:solidFill>
            </a:endParaRPr>
          </a:p>
          <a:p>
            <a:pPr algn="just"/>
            <a:r>
              <a:rPr lang="ru-RU" sz="2400" dirty="0" smtClean="0"/>
              <a:t>Они откидываются на спинку стула, поудобнее устраивают ноги, настраиваются на долгий приятный отдых и вовсе не торопятся решать вопросы, стоящие на повестке дня. Целесообразно встречаться с такими партнерами в холле или в помещении, где нет стульев.</a:t>
            </a:r>
          </a:p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«Государственные мужи»</a:t>
            </a:r>
          </a:p>
          <a:p>
            <a:pPr algn="just"/>
            <a:r>
              <a:rPr lang="ru-RU" sz="2400" dirty="0" smtClean="0"/>
              <a:t>Продвигают себя или заставляют двигаться вперед совещание за счет умелого обращения с людьми. Теоретически к такому типу участников должен относиться руководитель совещания</a:t>
            </a:r>
            <a:r>
              <a:rPr lang="ru-RU" sz="2400" dirty="0" smtClean="0"/>
              <a:t>.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КАК  КОНТРОЛИРОВАТЬ  ДИСКУССИЮ</a:t>
            </a:r>
            <a:endParaRPr lang="ru-RU" sz="2400" dirty="0" smtClean="0">
              <a:solidFill>
                <a:srgbClr val="FF0000"/>
              </a:solidFill>
            </a:endParaRPr>
          </a:p>
          <a:p>
            <a:r>
              <a:rPr lang="ru-RU" sz="2400" b="1" dirty="0" smtClean="0">
                <a:solidFill>
                  <a:srgbClr val="FF0000"/>
                </a:solidFill>
              </a:rPr>
              <a:t>а</a:t>
            </a:r>
            <a:r>
              <a:rPr lang="ru-RU" sz="2400" b="1" dirty="0" smtClean="0">
                <a:solidFill>
                  <a:srgbClr val="FF0000"/>
                </a:solidFill>
              </a:rPr>
              <a:t>) для сохранения единства участников совещания:</a:t>
            </a:r>
          </a:p>
          <a:p>
            <a:r>
              <a:rPr lang="ru-RU" sz="2400" dirty="0" smtClean="0"/>
              <a:t>·        не принимать чью-то сторону до окончательного подведения итогов;</a:t>
            </a:r>
          </a:p>
          <a:p>
            <a:r>
              <a:rPr lang="ru-RU" sz="2400" dirty="0" smtClean="0"/>
              <a:t>·        не высказывать первым свою точку зрения;</a:t>
            </a:r>
          </a:p>
          <a:p>
            <a:r>
              <a:rPr lang="ru-RU" sz="2400" dirty="0" smtClean="0"/>
              <a:t>·        поддерживать новых работников, молодых специалистов и не позволять нападать на них;</a:t>
            </a:r>
          </a:p>
          <a:p>
            <a:pPr algn="just"/>
            <a:endParaRPr lang="ru-RU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352928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для активизации участников совещания: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·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иметь оптимальную стратегию принятия решения;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· 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создать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условия для творческой работы;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·не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использовать самому и не позволять другим оперировать деструктивной критикой и критиканством;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·не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давать участникам совещания возможности выключаться из работы;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·не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оставлять без внимания даже самые незначительные предложения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в) для активизации обсуждения предложений: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· 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задавать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вопросы;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· 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высказывать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одобрение тем участникам совещания, кто вносит конструктивные предложения;</a:t>
            </a:r>
          </a:p>
          <a:p>
            <a:pPr algn="just"/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1"/>
            <a:ext cx="8568952" cy="6480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 </a:t>
            </a:r>
            <a:r>
              <a:rPr lang="ru-RU" sz="2800" dirty="0" smtClean="0"/>
              <a:t> </a:t>
            </a:r>
            <a:r>
              <a:rPr lang="ru-RU" sz="3200" dirty="0" smtClean="0"/>
              <a:t>побуждать возникновение альтернативных точек зрения;</a:t>
            </a:r>
          </a:p>
          <a:p>
            <a:r>
              <a:rPr lang="ru-RU" sz="3200" dirty="0" smtClean="0"/>
              <a:t>·    </a:t>
            </a:r>
            <a:r>
              <a:rPr lang="ru-RU" sz="3200" dirty="0" smtClean="0"/>
              <a:t>не </a:t>
            </a:r>
            <a:r>
              <a:rPr lang="ru-RU" sz="3200" dirty="0" smtClean="0"/>
              <a:t>допускать резких выпадов в чей-либо адрес;</a:t>
            </a:r>
          </a:p>
          <a:p>
            <a:r>
              <a:rPr lang="ru-RU" sz="3200" dirty="0" smtClean="0"/>
              <a:t>·   </a:t>
            </a:r>
            <a:r>
              <a:rPr lang="ru-RU" sz="3200" dirty="0" smtClean="0"/>
              <a:t> </a:t>
            </a:r>
            <a:r>
              <a:rPr lang="ru-RU" sz="3200" dirty="0" smtClean="0"/>
              <a:t>чем выше «температура» дискуссии, тем хладнокровнее должен вести себя ее организатор;</a:t>
            </a:r>
          </a:p>
          <a:p>
            <a:r>
              <a:rPr lang="ru-RU" sz="3200" dirty="0" smtClean="0"/>
              <a:t>·   </a:t>
            </a:r>
            <a:r>
              <a:rPr lang="ru-RU" sz="3200" dirty="0" smtClean="0"/>
              <a:t>оказывайте </a:t>
            </a:r>
            <a:r>
              <a:rPr lang="ru-RU" sz="3200" dirty="0" smtClean="0"/>
              <a:t>всестороннюю поддержку новым прогрессивным идеям;</a:t>
            </a:r>
          </a:p>
          <a:p>
            <a:r>
              <a:rPr lang="ru-RU" sz="3200" dirty="0" smtClean="0"/>
              <a:t>·  </a:t>
            </a:r>
            <a:r>
              <a:rPr lang="ru-RU" sz="3200" dirty="0" smtClean="0"/>
              <a:t>будьте </a:t>
            </a:r>
            <a:r>
              <a:rPr lang="ru-RU" sz="3200" dirty="0" smtClean="0"/>
              <a:t>готовы к отрицательному исходу коллективного обсуждения;</a:t>
            </a:r>
          </a:p>
          <a:p>
            <a:r>
              <a:rPr lang="ru-RU" sz="3200" dirty="0" smtClean="0"/>
              <a:t>·   </a:t>
            </a:r>
            <a:r>
              <a:rPr lang="ru-RU" sz="3200" dirty="0" smtClean="0"/>
              <a:t>не </a:t>
            </a:r>
            <a:r>
              <a:rPr lang="ru-RU" sz="3200" dirty="0" smtClean="0"/>
              <a:t>подавляйте мнение меньшинства, возможно, оно и есть перспективное.</a:t>
            </a:r>
            <a:endParaRPr lang="ru-RU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75656" y="0"/>
            <a:ext cx="43317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Вопросы организатору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476672"/>
            <a:ext cx="8352928" cy="629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500" b="1" i="1" dirty="0" smtClean="0"/>
              <a:t>До совещания</a:t>
            </a:r>
            <a:endParaRPr lang="ru-RU" sz="2500" b="1" dirty="0" smtClean="0"/>
          </a:p>
          <a:p>
            <a:pPr algn="just"/>
            <a:r>
              <a:rPr lang="ru-RU" sz="2700" dirty="0" smtClean="0"/>
              <a:t>1.     Требуется ли вообще проводить совещание?</a:t>
            </a:r>
          </a:p>
          <a:p>
            <a:pPr algn="just"/>
            <a:r>
              <a:rPr lang="ru-RU" sz="2700" dirty="0" smtClean="0"/>
              <a:t>2.     Какая есть возможность заменить совещание?</a:t>
            </a:r>
          </a:p>
          <a:p>
            <a:pPr algn="just"/>
            <a:r>
              <a:rPr lang="ru-RU" sz="2700" dirty="0" smtClean="0"/>
              <a:t>3.     Должен ли я лично принимать в нем участие?</a:t>
            </a:r>
          </a:p>
          <a:p>
            <a:pPr algn="just"/>
            <a:r>
              <a:rPr lang="ru-RU" sz="2700" dirty="0" smtClean="0"/>
              <a:t>4. </a:t>
            </a:r>
            <a:r>
              <a:rPr lang="ru-RU" sz="2700" dirty="0" smtClean="0"/>
              <a:t>Возможно </a:t>
            </a:r>
            <a:r>
              <a:rPr lang="ru-RU" sz="2700" dirty="0" smtClean="0"/>
              <a:t>ли сведение моего участия до минимума?</a:t>
            </a:r>
          </a:p>
          <a:p>
            <a:pPr algn="just"/>
            <a:r>
              <a:rPr lang="ru-RU" sz="2700" dirty="0" smtClean="0"/>
              <a:t>5.     Что сделать, чтобы сократить число участников до </a:t>
            </a:r>
            <a:r>
              <a:rPr lang="ru-RU" sz="2600" dirty="0" smtClean="0"/>
              <a:t>минимума</a:t>
            </a:r>
            <a:r>
              <a:rPr lang="ru-RU" sz="2700" dirty="0" smtClean="0"/>
              <a:t>?</a:t>
            </a:r>
          </a:p>
          <a:p>
            <a:pPr algn="just"/>
            <a:r>
              <a:rPr lang="ru-RU" sz="2700" dirty="0" smtClean="0"/>
              <a:t>6.     Удобно ли выбрано время?</a:t>
            </a:r>
          </a:p>
          <a:p>
            <a:pPr algn="just"/>
            <a:r>
              <a:rPr lang="ru-RU" sz="2700" dirty="0" smtClean="0"/>
              <a:t>7.     Закрыто ли для посторонних помещение?</a:t>
            </a:r>
          </a:p>
          <a:p>
            <a:pPr algn="just"/>
            <a:r>
              <a:rPr lang="ru-RU" sz="2700" dirty="0" smtClean="0"/>
              <a:t>8.     Имеются ли все необходимые для проведения совещания материалы?</a:t>
            </a:r>
          </a:p>
          <a:p>
            <a:pPr algn="just"/>
            <a:r>
              <a:rPr lang="ru-RU" sz="2700" dirty="0" smtClean="0"/>
              <a:t>9.     Каковы цели отдельных пунктов повестки дня?</a:t>
            </a:r>
          </a:p>
          <a:p>
            <a:pPr algn="just"/>
            <a:r>
              <a:rPr lang="ru-RU" sz="2700" dirty="0" smtClean="0"/>
              <a:t>10. Как лучше рассадить участников совещания и какие приемы создания творческой атмосферы использовать?</a:t>
            </a:r>
            <a:endParaRPr lang="ru-RU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352928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FF0000"/>
                </a:solidFill>
              </a:rPr>
              <a:t>ПОСЛЕ СОВЕЩАНИЯ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pPr algn="just"/>
            <a:r>
              <a:rPr lang="ru-RU" sz="3000" b="1" dirty="0" smtClean="0"/>
              <a:t>1.Был </a:t>
            </a:r>
            <a:r>
              <a:rPr lang="ru-RU" sz="3000" b="1" dirty="0" smtClean="0"/>
              <a:t>ли подобран правильно состав участников делового совещания?</a:t>
            </a:r>
          </a:p>
          <a:p>
            <a:pPr algn="just"/>
            <a:r>
              <a:rPr lang="ru-RU" sz="3000" b="1" dirty="0" smtClean="0"/>
              <a:t>2.Правильно </a:t>
            </a:r>
            <a:r>
              <a:rPr lang="ru-RU" sz="3000" b="1" dirty="0" smtClean="0"/>
              <a:t>ли участники совещания расположились в пространстве относительно друг друга?</a:t>
            </a:r>
          </a:p>
          <a:p>
            <a:pPr algn="just"/>
            <a:r>
              <a:rPr lang="ru-RU" sz="3000" b="1" dirty="0" smtClean="0"/>
              <a:t>3.Были </a:t>
            </a:r>
            <a:r>
              <a:rPr lang="ru-RU" sz="3000" b="1" dirty="0" smtClean="0"/>
              <a:t>ли заинтересованы участники в предмете обсуждения?</a:t>
            </a:r>
          </a:p>
          <a:p>
            <a:pPr algn="just"/>
            <a:r>
              <a:rPr lang="ru-RU" sz="3000" b="1" dirty="0" smtClean="0"/>
              <a:t>4.Возникали </a:t>
            </a:r>
            <a:r>
              <a:rPr lang="ru-RU" sz="3000" b="1" dirty="0" smtClean="0"/>
              <a:t>ли по ходу совещания спонтанные, плохо управляемые стратегии решения проблем?</a:t>
            </a:r>
          </a:p>
          <a:p>
            <a:pPr algn="just"/>
            <a:r>
              <a:rPr lang="ru-RU" sz="3000" b="1" dirty="0" smtClean="0"/>
              <a:t>5. </a:t>
            </a:r>
            <a:r>
              <a:rPr lang="ru-RU" sz="3000" b="1" dirty="0" smtClean="0"/>
              <a:t>Возникли</a:t>
            </a:r>
            <a:r>
              <a:rPr lang="ru-RU" sz="3000" b="1" dirty="0" smtClean="0"/>
              <a:t>  ли у участников совещания противоречия между индивидуальными и групповыми целями</a:t>
            </a:r>
            <a:r>
              <a:rPr lang="ru-RU" sz="3000" b="1" dirty="0" smtClean="0"/>
              <a:t>?</a:t>
            </a:r>
            <a:endParaRPr lang="ru-RU" sz="3000" b="1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5"/>
            <a:ext cx="84249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b="1" dirty="0" smtClean="0"/>
              <a:t>6.     Была ли дискуссия конструктивной или она шла хаотично, беспредметно, некорректно?</a:t>
            </a:r>
          </a:p>
          <a:p>
            <a:pPr algn="just"/>
            <a:r>
              <a:rPr lang="ru-RU" sz="3600" b="1" dirty="0" smtClean="0"/>
              <a:t>7.     Возникали ли между участниками совещания противоречия, конфликты, если да, то что послужило поводом, причиной?</a:t>
            </a:r>
          </a:p>
          <a:p>
            <a:pPr algn="just"/>
            <a:r>
              <a:rPr lang="ru-RU" sz="3600" b="1" dirty="0" smtClean="0"/>
              <a:t>8.     Время было потрачено на поиск причин и виновных или на поиск конструктивных решений?</a:t>
            </a:r>
            <a:endParaRPr lang="ru-RU" sz="36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463</Words>
  <Application>Microsoft Office PowerPoint</Application>
  <PresentationFormat>Экран (4:3)</PresentationFormat>
  <Paragraphs>85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Совещание как форма делового общения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Совещание как форма делового общения</dc:title>
  <dc:creator>admin</dc:creator>
  <cp:lastModifiedBy>admin</cp:lastModifiedBy>
  <cp:revision>6</cp:revision>
  <dcterms:created xsi:type="dcterms:W3CDTF">2023-04-24T14:36:17Z</dcterms:created>
  <dcterms:modified xsi:type="dcterms:W3CDTF">2023-04-24T15:34:49Z</dcterms:modified>
</cp:coreProperties>
</file>